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3" r:id="rId17"/>
    <p:sldId id="274" r:id="rId18"/>
    <p:sldId id="270" r:id="rId19"/>
    <p:sldId id="271" r:id="rId20"/>
  </p:sldIdLst>
  <p:sldSz cx="14630400" cy="8229600"/>
  <p:notesSz cx="8229600" cy="14630400"/>
  <p:embeddedFontLst>
    <p:embeddedFont>
      <p:font typeface="Calibri" panose="020F0502020204030204" pitchFamily="34" charset="0"/>
      <p:regular r:id="rId22"/>
      <p:bold r:id="rId23"/>
      <p:italic r:id="rId24"/>
      <p:boldItalic r:id="rId25"/>
    </p:embeddedFont>
    <p:embeddedFont>
      <p:font typeface="Outfit Extra Bold" panose="020B0604020202020204" charset="0"/>
      <p:regular r:id="rId26"/>
    </p:embeddedFont>
    <p:embeddedFont>
      <p:font typeface="Arimo"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55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943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983947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867030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519849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57897" y="2365534"/>
            <a:ext cx="4918948" cy="1104662"/>
          </a:xfrm>
          <a:prstGeom prst="rect">
            <a:avLst/>
          </a:prstGeom>
        </p:spPr>
      </p:pic>
      <p:sp>
        <p:nvSpPr>
          <p:cNvPr id="3" name="Text 0"/>
          <p:cNvSpPr/>
          <p:nvPr/>
        </p:nvSpPr>
        <p:spPr>
          <a:xfrm>
            <a:off x="6280190" y="2365534"/>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ProManage: Streamlining Project Management</a:t>
            </a:r>
            <a:endParaRPr lang="en-US" sz="4450" dirty="0"/>
          </a:p>
        </p:txBody>
      </p:sp>
      <p:sp>
        <p:nvSpPr>
          <p:cNvPr id="4" name="Text 1"/>
          <p:cNvSpPr/>
          <p:nvPr/>
        </p:nvSpPr>
        <p:spPr>
          <a:xfrm>
            <a:off x="6280190" y="412325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Welcome! This presentation will explore the concept of ProManage, a project management solution designed for small to medium-sized organizations.</a:t>
            </a:r>
            <a:endParaRPr lang="en-US" sz="1750" dirty="0"/>
          </a:p>
        </p:txBody>
      </p:sp>
      <p:sp>
        <p:nvSpPr>
          <p:cNvPr id="5" name="Shape 2"/>
          <p:cNvSpPr/>
          <p:nvPr/>
        </p:nvSpPr>
        <p:spPr>
          <a:xfrm>
            <a:off x="6280190" y="5484019"/>
            <a:ext cx="362903" cy="362903"/>
          </a:xfrm>
          <a:prstGeom prst="roundRect">
            <a:avLst>
              <a:gd name="adj" fmla="val 25194296"/>
            </a:avLst>
          </a:prstGeom>
          <a:noFill/>
          <a:ln w="7620">
            <a:solidFill>
              <a:srgbClr val="FFFFFF"/>
            </a:solidFill>
            <a:prstDash val="solid"/>
          </a:ln>
        </p:spPr>
      </p:sp>
      <p:sp>
        <p:nvSpPr>
          <p:cNvPr id="7" name="Text 3"/>
          <p:cNvSpPr/>
          <p:nvPr/>
        </p:nvSpPr>
        <p:spPr>
          <a:xfrm>
            <a:off x="6756440" y="5467112"/>
            <a:ext cx="2403991" cy="396835"/>
          </a:xfrm>
          <a:prstGeom prst="rect">
            <a:avLst/>
          </a:prstGeom>
          <a:noFill/>
          <a:ln/>
        </p:spPr>
        <p:txBody>
          <a:bodyPr wrap="none" lIns="0" tIns="0" rIns="0" bIns="0" rtlCol="0" anchor="t"/>
          <a:lstStyle/>
          <a:p>
            <a:pPr marL="0" indent="0" algn="l">
              <a:lnSpc>
                <a:spcPts val="3100"/>
              </a:lnSpc>
              <a:buNone/>
            </a:pPr>
            <a:endParaRPr lang="en-US" sz="2200" dirty="0"/>
          </a:p>
        </p:txBody>
      </p:sp>
      <p:sp>
        <p:nvSpPr>
          <p:cNvPr id="8" name="Rectangle 7"/>
          <p:cNvSpPr/>
          <p:nvPr/>
        </p:nvSpPr>
        <p:spPr>
          <a:xfrm>
            <a:off x="0" y="7728857"/>
            <a:ext cx="14630400" cy="5007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73787" y="607933"/>
            <a:ext cx="7112198" cy="690801"/>
          </a:xfrm>
          <a:prstGeom prst="rect">
            <a:avLst/>
          </a:prstGeom>
          <a:noFill/>
          <a:ln/>
        </p:spPr>
        <p:txBody>
          <a:bodyPr wrap="none" lIns="0" tIns="0" rIns="0" bIns="0" rtlCol="0" anchor="t"/>
          <a:lstStyle/>
          <a:p>
            <a:pPr marL="0" indent="0">
              <a:lnSpc>
                <a:spcPts val="5400"/>
              </a:lnSpc>
              <a:buNone/>
            </a:pPr>
            <a:r>
              <a:rPr lang="en-US" sz="4350" b="1" dirty="0">
                <a:solidFill>
                  <a:srgbClr val="231971"/>
                </a:solidFill>
                <a:latin typeface="Outfit Extra Bold" pitchFamily="34" charset="0"/>
                <a:ea typeface="Outfit Extra Bold" pitchFamily="34" charset="-122"/>
                <a:cs typeface="Outfit Extra Bold" pitchFamily="34" charset="-120"/>
              </a:rPr>
              <a:t>System Sequence Diagrams</a:t>
            </a:r>
            <a:endParaRPr lang="en-US" sz="4350" dirty="0"/>
          </a:p>
        </p:txBody>
      </p:sp>
      <p:sp>
        <p:nvSpPr>
          <p:cNvPr id="3" name="Text 1"/>
          <p:cNvSpPr/>
          <p:nvPr/>
        </p:nvSpPr>
        <p:spPr>
          <a:xfrm>
            <a:off x="773787" y="1740813"/>
            <a:ext cx="13082826" cy="353735"/>
          </a:xfrm>
          <a:prstGeom prst="rect">
            <a:avLst/>
          </a:prstGeom>
          <a:noFill/>
          <a:ln/>
        </p:spPr>
        <p:txBody>
          <a:bodyPr wrap="none" lIns="0" tIns="0" rIns="0" bIns="0" rtlCol="0" anchor="t"/>
          <a:lstStyle/>
          <a:p>
            <a:pPr marL="0" indent="0">
              <a:lnSpc>
                <a:spcPts val="2750"/>
              </a:lnSpc>
              <a:buNone/>
            </a:pPr>
            <a:r>
              <a:rPr lang="en-US" sz="1700" dirty="0">
                <a:solidFill>
                  <a:srgbClr val="2A2742"/>
                </a:solidFill>
                <a:latin typeface="Arimo" pitchFamily="34" charset="0"/>
                <a:ea typeface="Arimo" pitchFamily="34" charset="-122"/>
                <a:cs typeface="Arimo" pitchFamily="34" charset="-120"/>
              </a:rPr>
              <a:t> Request Meeting Reschedule</a:t>
            </a:r>
            <a:endParaRPr lang="en-US" sz="1700" dirty="0"/>
          </a:p>
        </p:txBody>
      </p:sp>
      <p:pic>
        <p:nvPicPr>
          <p:cNvPr id="4" name="Image 0" descr="preencoded.png"/>
          <p:cNvPicPr>
            <a:picLocks noChangeAspect="1"/>
          </p:cNvPicPr>
          <p:nvPr/>
        </p:nvPicPr>
        <p:blipFill>
          <a:blip r:embed="rId3"/>
          <a:stretch>
            <a:fillRect/>
          </a:stretch>
        </p:blipFill>
        <p:spPr>
          <a:xfrm>
            <a:off x="773787" y="2343269"/>
            <a:ext cx="5920383" cy="5281374"/>
          </a:xfrm>
          <a:prstGeom prst="rect">
            <a:avLst/>
          </a:prstGeom>
        </p:spPr>
      </p:pic>
      <p:sp>
        <p:nvSpPr>
          <p:cNvPr id="5" name="Rectangle 4"/>
          <p:cNvSpPr/>
          <p:nvPr/>
        </p:nvSpPr>
        <p:spPr>
          <a:xfrm>
            <a:off x="0" y="7728857"/>
            <a:ext cx="14630400" cy="5007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36521" y="578763"/>
            <a:ext cx="5261372" cy="657582"/>
          </a:xfrm>
          <a:prstGeom prst="rect">
            <a:avLst/>
          </a:prstGeom>
          <a:noFill/>
          <a:ln/>
        </p:spPr>
        <p:txBody>
          <a:bodyPr wrap="none" lIns="0" tIns="0" rIns="0" bIns="0" rtlCol="0" anchor="t"/>
          <a:lstStyle/>
          <a:p>
            <a:pPr marL="0" indent="0">
              <a:lnSpc>
                <a:spcPts val="5150"/>
              </a:lnSpc>
              <a:buNone/>
            </a:pPr>
            <a:r>
              <a:rPr lang="en-US" sz="4100" b="1" dirty="0">
                <a:solidFill>
                  <a:srgbClr val="231971"/>
                </a:solidFill>
                <a:latin typeface="Outfit Extra Bold" pitchFamily="34" charset="0"/>
                <a:ea typeface="Outfit Extra Bold" pitchFamily="34" charset="-122"/>
                <a:cs typeface="Outfit Extra Bold" pitchFamily="34" charset="-120"/>
              </a:rPr>
              <a:t>Sequence Diagrams</a:t>
            </a:r>
            <a:endParaRPr lang="en-US" sz="4100" dirty="0"/>
          </a:p>
        </p:txBody>
      </p:sp>
      <p:sp>
        <p:nvSpPr>
          <p:cNvPr id="3" name="Text 1"/>
          <p:cNvSpPr/>
          <p:nvPr/>
        </p:nvSpPr>
        <p:spPr>
          <a:xfrm>
            <a:off x="736521" y="1657231"/>
            <a:ext cx="13157359" cy="336709"/>
          </a:xfrm>
          <a:prstGeom prst="rect">
            <a:avLst/>
          </a:prstGeom>
          <a:noFill/>
          <a:ln/>
        </p:spPr>
        <p:txBody>
          <a:bodyPr wrap="non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Task Management                                                                                         Schedule Management</a:t>
            </a:r>
            <a:endParaRPr lang="en-US" sz="1650" dirty="0"/>
          </a:p>
        </p:txBody>
      </p:sp>
      <p:pic>
        <p:nvPicPr>
          <p:cNvPr id="4" name="Image 0" descr="preencoded.png"/>
          <p:cNvPicPr>
            <a:picLocks noChangeAspect="1"/>
          </p:cNvPicPr>
          <p:nvPr/>
        </p:nvPicPr>
        <p:blipFill>
          <a:blip r:embed="rId3"/>
          <a:stretch>
            <a:fillRect/>
          </a:stretch>
        </p:blipFill>
        <p:spPr>
          <a:xfrm>
            <a:off x="760585" y="2155371"/>
            <a:ext cx="4700230" cy="4909458"/>
          </a:xfrm>
          <a:prstGeom prst="rect">
            <a:avLst/>
          </a:prstGeom>
        </p:spPr>
      </p:pic>
      <p:pic>
        <p:nvPicPr>
          <p:cNvPr id="5" name="Image 1" descr="preencoded.png"/>
          <p:cNvPicPr>
            <a:picLocks noChangeAspect="1"/>
          </p:cNvPicPr>
          <p:nvPr/>
        </p:nvPicPr>
        <p:blipFill>
          <a:blip r:embed="rId4"/>
          <a:stretch>
            <a:fillRect/>
          </a:stretch>
        </p:blipFill>
        <p:spPr>
          <a:xfrm>
            <a:off x="7579519" y="2295959"/>
            <a:ext cx="4700230" cy="4768870"/>
          </a:xfrm>
          <a:prstGeom prst="rect">
            <a:avLst/>
          </a:prstGeom>
        </p:spPr>
      </p:pic>
      <p:sp>
        <p:nvSpPr>
          <p:cNvPr id="6" name="Text 2"/>
          <p:cNvSpPr/>
          <p:nvPr/>
        </p:nvSpPr>
        <p:spPr>
          <a:xfrm>
            <a:off x="736521" y="7314009"/>
            <a:ext cx="13157359" cy="336709"/>
          </a:xfrm>
          <a:prstGeom prst="rect">
            <a:avLst/>
          </a:prstGeom>
          <a:noFill/>
          <a:ln/>
        </p:spPr>
        <p:txBody>
          <a:bodyPr wrap="none" lIns="0" tIns="0" rIns="0" bIns="0" rtlCol="0" anchor="t"/>
          <a:lstStyle/>
          <a:p>
            <a:pPr marL="0" indent="0">
              <a:lnSpc>
                <a:spcPts val="2650"/>
              </a:lnSpc>
              <a:buNone/>
            </a:pPr>
            <a:endParaRPr lang="en-US" sz="1650" dirty="0"/>
          </a:p>
        </p:txBody>
      </p:sp>
      <p:sp>
        <p:nvSpPr>
          <p:cNvPr id="7" name="Rectangle 6"/>
          <p:cNvSpPr/>
          <p:nvPr/>
        </p:nvSpPr>
        <p:spPr>
          <a:xfrm>
            <a:off x="0" y="7728857"/>
            <a:ext cx="14630400" cy="5007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33425" y="576263"/>
            <a:ext cx="5238869" cy="654844"/>
          </a:xfrm>
          <a:prstGeom prst="rect">
            <a:avLst/>
          </a:prstGeom>
          <a:noFill/>
          <a:ln/>
        </p:spPr>
        <p:txBody>
          <a:bodyPr wrap="none" lIns="0" tIns="0" rIns="0" bIns="0" rtlCol="0" anchor="t"/>
          <a:lstStyle/>
          <a:p>
            <a:pPr marL="0" indent="0">
              <a:lnSpc>
                <a:spcPts val="5150"/>
              </a:lnSpc>
              <a:buNone/>
            </a:pPr>
            <a:r>
              <a:rPr lang="en-US" sz="4100" b="1" dirty="0">
                <a:solidFill>
                  <a:srgbClr val="231971"/>
                </a:solidFill>
                <a:latin typeface="Outfit Extra Bold" pitchFamily="34" charset="0"/>
                <a:ea typeface="Outfit Extra Bold" pitchFamily="34" charset="-122"/>
                <a:cs typeface="Outfit Extra Bold" pitchFamily="34" charset="-120"/>
              </a:rPr>
              <a:t>Sequence Diagrams</a:t>
            </a:r>
            <a:endParaRPr lang="en-US" sz="4100" dirty="0"/>
          </a:p>
        </p:txBody>
      </p:sp>
      <p:sp>
        <p:nvSpPr>
          <p:cNvPr id="3" name="Text 1"/>
          <p:cNvSpPr/>
          <p:nvPr/>
        </p:nvSpPr>
        <p:spPr>
          <a:xfrm>
            <a:off x="733425" y="1650206"/>
            <a:ext cx="13163550" cy="335280"/>
          </a:xfrm>
          <a:prstGeom prst="rect">
            <a:avLst/>
          </a:prstGeom>
          <a:noFill/>
          <a:ln/>
        </p:spPr>
        <p:txBody>
          <a:bodyPr wrap="none" lIns="0" tIns="0" rIns="0" bIns="0" rtlCol="0" anchor="t"/>
          <a:lstStyle/>
          <a:p>
            <a:pPr marL="0" indent="0">
              <a:lnSpc>
                <a:spcPts val="2600"/>
              </a:lnSpc>
              <a:buNone/>
            </a:pPr>
            <a:r>
              <a:rPr lang="en-US" sz="1650" dirty="0">
                <a:solidFill>
                  <a:srgbClr val="2A2742"/>
                </a:solidFill>
                <a:latin typeface="Arimo" pitchFamily="34" charset="0"/>
                <a:ea typeface="Arimo" pitchFamily="34" charset="-122"/>
                <a:cs typeface="Arimo" pitchFamily="34" charset="-120"/>
              </a:rPr>
              <a:t>View Notification                                                                                           Manage Profile</a:t>
            </a:r>
            <a:endParaRPr lang="en-US" sz="1650" dirty="0"/>
          </a:p>
        </p:txBody>
      </p:sp>
      <p:pic>
        <p:nvPicPr>
          <p:cNvPr id="4" name="Image 0" descr="preencoded.png"/>
          <p:cNvPicPr>
            <a:picLocks noChangeAspect="1"/>
          </p:cNvPicPr>
          <p:nvPr/>
        </p:nvPicPr>
        <p:blipFill>
          <a:blip r:embed="rId3"/>
          <a:stretch>
            <a:fillRect/>
          </a:stretch>
        </p:blipFill>
        <p:spPr>
          <a:xfrm>
            <a:off x="733425" y="2424896"/>
            <a:ext cx="6326148" cy="3419237"/>
          </a:xfrm>
          <a:prstGeom prst="rect">
            <a:avLst/>
          </a:prstGeom>
        </p:spPr>
      </p:pic>
      <p:pic>
        <p:nvPicPr>
          <p:cNvPr id="5" name="Image 1" descr="preencoded.png"/>
          <p:cNvPicPr>
            <a:picLocks noChangeAspect="1"/>
          </p:cNvPicPr>
          <p:nvPr/>
        </p:nvPicPr>
        <p:blipFill>
          <a:blip r:embed="rId4"/>
          <a:stretch>
            <a:fillRect/>
          </a:stretch>
        </p:blipFill>
        <p:spPr>
          <a:xfrm>
            <a:off x="7578447" y="2456974"/>
            <a:ext cx="3943112" cy="4392811"/>
          </a:xfrm>
          <a:prstGeom prst="rect">
            <a:avLst/>
          </a:prstGeom>
        </p:spPr>
      </p:pic>
      <p:sp>
        <p:nvSpPr>
          <p:cNvPr id="6" name="Text 2"/>
          <p:cNvSpPr/>
          <p:nvPr/>
        </p:nvSpPr>
        <p:spPr>
          <a:xfrm>
            <a:off x="733425" y="7321272"/>
            <a:ext cx="13163550" cy="335280"/>
          </a:xfrm>
          <a:prstGeom prst="rect">
            <a:avLst/>
          </a:prstGeom>
          <a:noFill/>
          <a:ln/>
        </p:spPr>
        <p:txBody>
          <a:bodyPr wrap="none" lIns="0" tIns="0" rIns="0" bIns="0" rtlCol="0" anchor="t"/>
          <a:lstStyle/>
          <a:p>
            <a:pPr marL="0" indent="0">
              <a:lnSpc>
                <a:spcPts val="2600"/>
              </a:lnSpc>
              <a:buNone/>
            </a:pPr>
            <a:endParaRPr lang="en-US" sz="1650" dirty="0"/>
          </a:p>
        </p:txBody>
      </p:sp>
      <p:sp>
        <p:nvSpPr>
          <p:cNvPr id="7" name="Rectangle 6"/>
          <p:cNvSpPr/>
          <p:nvPr/>
        </p:nvSpPr>
        <p:spPr>
          <a:xfrm>
            <a:off x="0" y="7728857"/>
            <a:ext cx="14630400" cy="5007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4" name="Text 1"/>
          <p:cNvSpPr/>
          <p:nvPr/>
        </p:nvSpPr>
        <p:spPr>
          <a:xfrm>
            <a:off x="793790" y="558266"/>
            <a:ext cx="5670590" cy="721894"/>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UML Class Diagram</a:t>
            </a:r>
            <a:endParaRPr lang="en-US" sz="4450" dirty="0"/>
          </a:p>
        </p:txBody>
      </p:sp>
      <p:sp>
        <p:nvSpPr>
          <p:cNvPr id="5" name="Text 2"/>
          <p:cNvSpPr/>
          <p:nvPr/>
        </p:nvSpPr>
        <p:spPr>
          <a:xfrm>
            <a:off x="793790" y="1311787"/>
            <a:ext cx="5258667" cy="725805"/>
          </a:xfrm>
          <a:prstGeom prst="rect">
            <a:avLst/>
          </a:prstGeom>
          <a:noFill/>
          <a:ln/>
        </p:spPr>
        <p:txBody>
          <a:bodyPr wrap="square" lIns="0" tIns="0" rIns="0" bIns="0" rtlCol="0" anchor="t"/>
          <a:lstStyle/>
          <a:p>
            <a:pPr marL="0" indent="0">
              <a:lnSpc>
                <a:spcPts val="2850"/>
              </a:lnSpc>
              <a:buNone/>
            </a:pPr>
            <a:r>
              <a:rPr lang="en-US" sz="1750" b="1" dirty="0">
                <a:solidFill>
                  <a:srgbClr val="2A2742"/>
                </a:solidFill>
                <a:latin typeface="Arimo" pitchFamily="34" charset="0"/>
                <a:ea typeface="Arimo" pitchFamily="34" charset="-122"/>
                <a:cs typeface="Arimo" pitchFamily="34" charset="-120"/>
              </a:rPr>
              <a:t>Visual representation of the structure of ProManage</a:t>
            </a:r>
            <a:r>
              <a:rPr lang="en-US" sz="1750" dirty="0">
                <a:solidFill>
                  <a:srgbClr val="2A2742"/>
                </a:solidFill>
                <a:latin typeface="Arimo" pitchFamily="34" charset="0"/>
                <a:ea typeface="Arimo" pitchFamily="34" charset="-122"/>
                <a:cs typeface="Arimo" pitchFamily="34" charset="-120"/>
              </a:rPr>
              <a:t>, showing the system's key classes, attributes, methods, and their relationships.</a:t>
            </a:r>
            <a:endParaRPr lang="en-US" sz="1750" dirty="0"/>
          </a:p>
        </p:txBody>
      </p:sp>
      <p:sp>
        <p:nvSpPr>
          <p:cNvPr id="10" name="Rectangle 9"/>
          <p:cNvSpPr/>
          <p:nvPr/>
        </p:nvSpPr>
        <p:spPr>
          <a:xfrm>
            <a:off x="0" y="7728857"/>
            <a:ext cx="14630400" cy="5007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4380" y="0"/>
            <a:ext cx="8272017" cy="7728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52411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Domain Model</a:t>
            </a:r>
            <a:endParaRPr lang="en-US" sz="4450" dirty="0"/>
          </a:p>
        </p:txBody>
      </p:sp>
      <p:sp>
        <p:nvSpPr>
          <p:cNvPr id="3" name="Text 1"/>
          <p:cNvSpPr/>
          <p:nvPr/>
        </p:nvSpPr>
        <p:spPr>
          <a:xfrm>
            <a:off x="793790" y="2777133"/>
            <a:ext cx="4477107" cy="1451610"/>
          </a:xfrm>
          <a:prstGeom prst="rect">
            <a:avLst/>
          </a:prstGeom>
          <a:noFill/>
          <a:ln/>
        </p:spPr>
        <p:txBody>
          <a:bodyPr wrap="square" lIns="0" tIns="0" rIns="0" bIns="0" rtlCol="0" anchor="t"/>
          <a:lstStyle/>
          <a:p>
            <a:pPr marL="0" indent="0">
              <a:lnSpc>
                <a:spcPts val="2850"/>
              </a:lnSpc>
              <a:buNone/>
            </a:pPr>
            <a:r>
              <a:rPr lang="en-US" sz="1750" b="1" dirty="0">
                <a:solidFill>
                  <a:srgbClr val="2A2742"/>
                </a:solidFill>
                <a:latin typeface="Arimo" pitchFamily="34" charset="0"/>
                <a:ea typeface="Arimo" pitchFamily="34" charset="-122"/>
                <a:cs typeface="Arimo" pitchFamily="34" charset="-120"/>
              </a:rPr>
              <a:t>Visual representation of the conceptual entities in ProManage</a:t>
            </a:r>
            <a:r>
              <a:rPr lang="en-US" sz="1750" dirty="0">
                <a:solidFill>
                  <a:srgbClr val="2A2742"/>
                </a:solidFill>
                <a:latin typeface="Arimo" pitchFamily="34" charset="0"/>
                <a:ea typeface="Arimo" pitchFamily="34" charset="-122"/>
                <a:cs typeface="Arimo" pitchFamily="34" charset="-120"/>
              </a:rPr>
              <a:t>, highlighting their attributes, associations, and relationships within the problem domain.</a:t>
            </a:r>
            <a:endParaRPr lang="en-US" sz="1750" dirty="0"/>
          </a:p>
        </p:txBody>
      </p:sp>
      <p:sp>
        <p:nvSpPr>
          <p:cNvPr id="5" name="Text 2"/>
          <p:cNvSpPr/>
          <p:nvPr/>
        </p:nvSpPr>
        <p:spPr>
          <a:xfrm>
            <a:off x="5831919" y="6138386"/>
            <a:ext cx="8012192"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Rectangle 5"/>
          <p:cNvSpPr/>
          <p:nvPr/>
        </p:nvSpPr>
        <p:spPr>
          <a:xfrm>
            <a:off x="0" y="7728857"/>
            <a:ext cx="14630400" cy="5007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9736" y="1046388"/>
            <a:ext cx="8334375" cy="58102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3656" y="337458"/>
            <a:ext cx="5540829" cy="849086"/>
          </a:xfrm>
          <a:prstGeom prst="rect">
            <a:avLst/>
          </a:prstGeom>
          <a:noFill/>
          <a:ln/>
        </p:spPr>
        <p:txBody>
          <a:bodyPr wrap="none" lIns="0" tIns="0" rIns="0" bIns="0" rtlCol="0" anchor="t"/>
          <a:lstStyle/>
          <a:p>
            <a:pPr marL="0" indent="0">
              <a:lnSpc>
                <a:spcPts val="5550"/>
              </a:lnSpc>
              <a:buNone/>
            </a:pPr>
            <a:r>
              <a:rPr lang="en-US" sz="4450" b="1" dirty="0" smtClean="0">
                <a:solidFill>
                  <a:srgbClr val="231971"/>
                </a:solidFill>
                <a:latin typeface="Outfit Extra Bold" pitchFamily="34" charset="0"/>
              </a:rPr>
              <a:t>Component Diagram</a:t>
            </a:r>
            <a:endParaRPr lang="en-US" sz="4450" dirty="0"/>
          </a:p>
        </p:txBody>
      </p:sp>
      <p:sp>
        <p:nvSpPr>
          <p:cNvPr id="3" name="Text 1"/>
          <p:cNvSpPr/>
          <p:nvPr/>
        </p:nvSpPr>
        <p:spPr>
          <a:xfrm>
            <a:off x="695819" y="1188296"/>
            <a:ext cx="4477107" cy="1451610"/>
          </a:xfrm>
          <a:prstGeom prst="rect">
            <a:avLst/>
          </a:prstGeom>
          <a:noFill/>
          <a:ln/>
        </p:spPr>
        <p:txBody>
          <a:bodyPr wrap="square" lIns="0" tIns="0" rIns="0" bIns="0" rtlCol="0" anchor="t"/>
          <a:lstStyle/>
          <a:p>
            <a:pPr>
              <a:lnSpc>
                <a:spcPts val="2850"/>
              </a:lnSpc>
            </a:pPr>
            <a:r>
              <a:rPr lang="en-US" sz="1750" dirty="0">
                <a:latin typeface="Arimo" panose="020B0604020202020204" charset="0"/>
                <a:ea typeface="Arimo" panose="020B0604020202020204" charset="0"/>
                <a:cs typeface="Arimo" panose="020B0604020202020204" charset="0"/>
              </a:rPr>
              <a:t>The </a:t>
            </a:r>
            <a:r>
              <a:rPr lang="en-US" sz="1750" b="1" dirty="0">
                <a:latin typeface="Arimo" panose="020B0604020202020204" charset="0"/>
                <a:ea typeface="Arimo" panose="020B0604020202020204" charset="0"/>
                <a:cs typeface="Arimo" panose="020B0604020202020204" charset="0"/>
              </a:rPr>
              <a:t>Component Diagram</a:t>
            </a:r>
            <a:r>
              <a:rPr lang="en-US" sz="1750" dirty="0">
                <a:latin typeface="Arimo" panose="020B0604020202020204" charset="0"/>
                <a:ea typeface="Arimo" panose="020B0604020202020204" charset="0"/>
                <a:cs typeface="Arimo" panose="020B0604020202020204" charset="0"/>
              </a:rPr>
              <a:t> provides a </a:t>
            </a:r>
            <a:r>
              <a:rPr lang="en-US" sz="1750" b="1" dirty="0">
                <a:latin typeface="Arimo" panose="020B0604020202020204" charset="0"/>
                <a:ea typeface="Arimo" panose="020B0604020202020204" charset="0"/>
                <a:cs typeface="Arimo" panose="020B0604020202020204" charset="0"/>
              </a:rPr>
              <a:t>visual representation</a:t>
            </a:r>
            <a:r>
              <a:rPr lang="en-US" sz="1750" dirty="0">
                <a:latin typeface="Arimo" panose="020B0604020202020204" charset="0"/>
                <a:ea typeface="Arimo" panose="020B0604020202020204" charset="0"/>
                <a:cs typeface="Arimo" panose="020B0604020202020204" charset="0"/>
              </a:rPr>
              <a:t> of the high-level components of the </a:t>
            </a:r>
            <a:r>
              <a:rPr lang="en-US" sz="1750" b="1" dirty="0" err="1">
                <a:latin typeface="Arimo" panose="020B0604020202020204" charset="0"/>
                <a:ea typeface="Arimo" panose="020B0604020202020204" charset="0"/>
                <a:cs typeface="Arimo" panose="020B0604020202020204" charset="0"/>
              </a:rPr>
              <a:t>ProManage</a:t>
            </a:r>
            <a:r>
              <a:rPr lang="en-US" sz="1750" dirty="0">
                <a:latin typeface="Arimo" panose="020B0604020202020204" charset="0"/>
                <a:ea typeface="Arimo" panose="020B0604020202020204" charset="0"/>
                <a:cs typeface="Arimo" panose="020B0604020202020204" charset="0"/>
              </a:rPr>
              <a:t> system, showing how these components interact with each other.</a:t>
            </a:r>
            <a:endParaRPr lang="en-US" sz="1750" dirty="0">
              <a:latin typeface="Arimo" panose="020B0604020202020204" charset="0"/>
              <a:ea typeface="Arimo" panose="020B0604020202020204" charset="0"/>
              <a:cs typeface="Arimo" panose="020B0604020202020204" charset="0"/>
            </a:endParaRPr>
          </a:p>
        </p:txBody>
      </p:sp>
      <p:sp>
        <p:nvSpPr>
          <p:cNvPr id="5" name="Text 2"/>
          <p:cNvSpPr/>
          <p:nvPr/>
        </p:nvSpPr>
        <p:spPr>
          <a:xfrm>
            <a:off x="5831919" y="6138386"/>
            <a:ext cx="8012192"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Rectangle 5"/>
          <p:cNvSpPr/>
          <p:nvPr/>
        </p:nvSpPr>
        <p:spPr>
          <a:xfrm>
            <a:off x="0" y="7728857"/>
            <a:ext cx="14630400" cy="5007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819" y="3028082"/>
            <a:ext cx="13292324" cy="3731947"/>
          </a:xfrm>
          <a:prstGeom prst="rect">
            <a:avLst/>
          </a:prstGeom>
        </p:spPr>
      </p:pic>
    </p:spTree>
    <p:extLst>
      <p:ext uri="{BB962C8B-B14F-4D97-AF65-F5344CB8AC3E}">
        <p14:creationId xmlns:p14="http://schemas.microsoft.com/office/powerpoint/2010/main" val="73237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3656" y="337458"/>
            <a:ext cx="5540829" cy="849086"/>
          </a:xfrm>
          <a:prstGeom prst="rect">
            <a:avLst/>
          </a:prstGeom>
          <a:noFill/>
          <a:ln/>
        </p:spPr>
        <p:txBody>
          <a:bodyPr wrap="none" lIns="0" tIns="0" rIns="0" bIns="0" rtlCol="0" anchor="t"/>
          <a:lstStyle/>
          <a:p>
            <a:pPr marL="0" indent="0">
              <a:lnSpc>
                <a:spcPts val="5550"/>
              </a:lnSpc>
              <a:buNone/>
            </a:pPr>
            <a:r>
              <a:rPr lang="en-US" sz="4450" b="1" dirty="0" smtClean="0">
                <a:solidFill>
                  <a:srgbClr val="231971"/>
                </a:solidFill>
                <a:latin typeface="Outfit Extra Bold" pitchFamily="34" charset="0"/>
              </a:rPr>
              <a:t>Deployment Diagram</a:t>
            </a:r>
            <a:endParaRPr lang="en-US" sz="4450" dirty="0"/>
          </a:p>
        </p:txBody>
      </p:sp>
      <p:sp>
        <p:nvSpPr>
          <p:cNvPr id="3" name="Text 1"/>
          <p:cNvSpPr/>
          <p:nvPr/>
        </p:nvSpPr>
        <p:spPr>
          <a:xfrm>
            <a:off x="695819" y="1188295"/>
            <a:ext cx="5519924" cy="2218933"/>
          </a:xfrm>
          <a:prstGeom prst="rect">
            <a:avLst/>
          </a:prstGeom>
          <a:noFill/>
          <a:ln/>
        </p:spPr>
        <p:txBody>
          <a:bodyPr wrap="square" lIns="0" tIns="0" rIns="0" bIns="0" rtlCol="0" anchor="t"/>
          <a:lstStyle/>
          <a:p>
            <a:pPr>
              <a:lnSpc>
                <a:spcPts val="2850"/>
              </a:lnSpc>
            </a:pPr>
            <a:r>
              <a:rPr lang="en-US" sz="1750" dirty="0">
                <a:latin typeface="Arimo" panose="020B0604020202020204" charset="0"/>
                <a:ea typeface="Arimo" panose="020B0604020202020204" charset="0"/>
                <a:cs typeface="Arimo" panose="020B0604020202020204" charset="0"/>
              </a:rPr>
              <a:t>The </a:t>
            </a:r>
            <a:r>
              <a:rPr lang="en-US" sz="1750" b="1" dirty="0">
                <a:latin typeface="Arimo" panose="020B0604020202020204" charset="0"/>
                <a:ea typeface="Arimo" panose="020B0604020202020204" charset="0"/>
                <a:cs typeface="Arimo" panose="020B0604020202020204" charset="0"/>
              </a:rPr>
              <a:t>Deployment Diagram</a:t>
            </a:r>
            <a:r>
              <a:rPr lang="en-US" sz="1750" dirty="0">
                <a:latin typeface="Arimo" panose="020B0604020202020204" charset="0"/>
                <a:ea typeface="Arimo" panose="020B0604020202020204" charset="0"/>
                <a:cs typeface="Arimo" panose="020B0604020202020204" charset="0"/>
              </a:rPr>
              <a:t> provides a </a:t>
            </a:r>
            <a:r>
              <a:rPr lang="en-US" sz="1750" b="1" dirty="0">
                <a:latin typeface="Arimo" panose="020B0604020202020204" charset="0"/>
                <a:ea typeface="Arimo" panose="020B0604020202020204" charset="0"/>
                <a:cs typeface="Arimo" panose="020B0604020202020204" charset="0"/>
              </a:rPr>
              <a:t>visual representation</a:t>
            </a:r>
            <a:r>
              <a:rPr lang="en-US" sz="1750" dirty="0">
                <a:latin typeface="Arimo" panose="020B0604020202020204" charset="0"/>
                <a:ea typeface="Arimo" panose="020B0604020202020204" charset="0"/>
                <a:cs typeface="Arimo" panose="020B0604020202020204" charset="0"/>
              </a:rPr>
              <a:t> of the </a:t>
            </a:r>
            <a:r>
              <a:rPr lang="en-US" sz="1750" b="1" dirty="0">
                <a:latin typeface="Arimo" panose="020B0604020202020204" charset="0"/>
                <a:ea typeface="Arimo" panose="020B0604020202020204" charset="0"/>
                <a:cs typeface="Arimo" panose="020B0604020202020204" charset="0"/>
              </a:rPr>
              <a:t>physical infrastructure</a:t>
            </a:r>
            <a:r>
              <a:rPr lang="en-US" sz="1750" dirty="0">
                <a:latin typeface="Arimo" panose="020B0604020202020204" charset="0"/>
                <a:ea typeface="Arimo" panose="020B0604020202020204" charset="0"/>
                <a:cs typeface="Arimo" panose="020B0604020202020204" charset="0"/>
              </a:rPr>
              <a:t> of the </a:t>
            </a:r>
            <a:r>
              <a:rPr lang="en-US" sz="1750" b="1" dirty="0" err="1">
                <a:latin typeface="Arimo" panose="020B0604020202020204" charset="0"/>
                <a:ea typeface="Arimo" panose="020B0604020202020204" charset="0"/>
                <a:cs typeface="Arimo" panose="020B0604020202020204" charset="0"/>
              </a:rPr>
              <a:t>ProManage</a:t>
            </a:r>
            <a:r>
              <a:rPr lang="en-US" sz="1750" dirty="0">
                <a:latin typeface="Arimo" panose="020B0604020202020204" charset="0"/>
                <a:ea typeface="Arimo" panose="020B0604020202020204" charset="0"/>
                <a:cs typeface="Arimo" panose="020B0604020202020204" charset="0"/>
              </a:rPr>
              <a:t> system, showing how software components are deployed on physical nodes (servers, clients, etc.) in the network.</a:t>
            </a:r>
            <a:endParaRPr lang="en-US" sz="1750" dirty="0">
              <a:latin typeface="Arimo" panose="020B0604020202020204" charset="0"/>
              <a:ea typeface="Arimo" panose="020B0604020202020204" charset="0"/>
              <a:cs typeface="Arimo" panose="020B0604020202020204" charset="0"/>
            </a:endParaRPr>
          </a:p>
        </p:txBody>
      </p:sp>
      <p:sp>
        <p:nvSpPr>
          <p:cNvPr id="5" name="Text 2"/>
          <p:cNvSpPr/>
          <p:nvPr/>
        </p:nvSpPr>
        <p:spPr>
          <a:xfrm>
            <a:off x="5831919" y="6138386"/>
            <a:ext cx="8012192"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Rectangle 5"/>
          <p:cNvSpPr/>
          <p:nvPr/>
        </p:nvSpPr>
        <p:spPr>
          <a:xfrm>
            <a:off x="0" y="7728857"/>
            <a:ext cx="14630400" cy="5007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819" y="3189514"/>
            <a:ext cx="13148292" cy="3690257"/>
          </a:xfrm>
          <a:prstGeom prst="rect">
            <a:avLst/>
          </a:prstGeom>
        </p:spPr>
      </p:pic>
    </p:spTree>
    <p:extLst>
      <p:ext uri="{BB962C8B-B14F-4D97-AF65-F5344CB8AC3E}">
        <p14:creationId xmlns:p14="http://schemas.microsoft.com/office/powerpoint/2010/main" val="374378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3656" y="337458"/>
            <a:ext cx="6008915" cy="849086"/>
          </a:xfrm>
          <a:prstGeom prst="rect">
            <a:avLst/>
          </a:prstGeom>
          <a:noFill/>
          <a:ln/>
        </p:spPr>
        <p:txBody>
          <a:bodyPr wrap="none" lIns="0" tIns="0" rIns="0" bIns="0" rtlCol="0" anchor="t"/>
          <a:lstStyle/>
          <a:p>
            <a:pPr marL="0" indent="0">
              <a:lnSpc>
                <a:spcPts val="5550"/>
              </a:lnSpc>
              <a:buNone/>
            </a:pPr>
            <a:r>
              <a:rPr lang="en-US" sz="4450" b="1" dirty="0" smtClean="0">
                <a:solidFill>
                  <a:srgbClr val="231971"/>
                </a:solidFill>
                <a:latin typeface="Outfit Extra Bold" pitchFamily="34" charset="0"/>
              </a:rPr>
              <a:t>Screenshots of Project</a:t>
            </a:r>
            <a:endParaRPr lang="en-US" sz="4450" dirty="0"/>
          </a:p>
        </p:txBody>
      </p:sp>
      <p:sp>
        <p:nvSpPr>
          <p:cNvPr id="3" name="Text 1"/>
          <p:cNvSpPr/>
          <p:nvPr/>
        </p:nvSpPr>
        <p:spPr>
          <a:xfrm>
            <a:off x="695819" y="1188295"/>
            <a:ext cx="5519924" cy="2218933"/>
          </a:xfrm>
          <a:prstGeom prst="rect">
            <a:avLst/>
          </a:prstGeom>
          <a:noFill/>
          <a:ln/>
        </p:spPr>
        <p:txBody>
          <a:bodyPr wrap="square" lIns="0" tIns="0" rIns="0" bIns="0" rtlCol="0" anchor="t"/>
          <a:lstStyle/>
          <a:p>
            <a:pPr>
              <a:lnSpc>
                <a:spcPts val="2850"/>
              </a:lnSpc>
            </a:pPr>
            <a:endParaRPr lang="en-US" sz="1750" dirty="0">
              <a:latin typeface="Arimo" panose="020B0604020202020204" charset="0"/>
              <a:ea typeface="Arimo" panose="020B0604020202020204" charset="0"/>
              <a:cs typeface="Arimo" panose="020B0604020202020204" charset="0"/>
            </a:endParaRPr>
          </a:p>
        </p:txBody>
      </p:sp>
      <p:sp>
        <p:nvSpPr>
          <p:cNvPr id="5" name="Text 2"/>
          <p:cNvSpPr/>
          <p:nvPr/>
        </p:nvSpPr>
        <p:spPr>
          <a:xfrm>
            <a:off x="5831919" y="6138386"/>
            <a:ext cx="8012192" cy="362903"/>
          </a:xfrm>
          <a:prstGeom prst="rect">
            <a:avLst/>
          </a:prstGeom>
          <a:noFill/>
          <a:ln/>
        </p:spPr>
        <p:txBody>
          <a:bodyPr wrap="none" lIns="0" tIns="0" rIns="0" bIns="0" rtlCol="0" anchor="t"/>
          <a:lstStyle/>
          <a:p>
            <a:pPr marL="0" indent="0">
              <a:lnSpc>
                <a:spcPts val="2850"/>
              </a:lnSpc>
              <a:buNone/>
            </a:pPr>
            <a:endParaRPr lang="en-US" sz="1750" dirty="0"/>
          </a:p>
        </p:txBody>
      </p:sp>
      <p:sp>
        <p:nvSpPr>
          <p:cNvPr id="6" name="Rectangle 5"/>
          <p:cNvSpPr/>
          <p:nvPr/>
        </p:nvSpPr>
        <p:spPr>
          <a:xfrm>
            <a:off x="0" y="7728857"/>
            <a:ext cx="14630400" cy="5007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00" y="1319616"/>
            <a:ext cx="4539344" cy="523874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1081" y="1319615"/>
            <a:ext cx="4742421" cy="523874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0218" y="1319616"/>
            <a:ext cx="4156688" cy="5000221"/>
          </a:xfrm>
          <a:prstGeom prst="rect">
            <a:avLst/>
          </a:prstGeom>
        </p:spPr>
      </p:pic>
    </p:spTree>
    <p:extLst>
      <p:ext uri="{BB962C8B-B14F-4D97-AF65-F5344CB8AC3E}">
        <p14:creationId xmlns:p14="http://schemas.microsoft.com/office/powerpoint/2010/main" val="81576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83261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Next Steps</a:t>
            </a:r>
            <a:endParaRPr lang="en-US" sz="4450" dirty="0"/>
          </a:p>
        </p:txBody>
      </p:sp>
      <p:pic>
        <p:nvPicPr>
          <p:cNvPr id="3" name="Image 0" descr="preencoded.png"/>
          <p:cNvPicPr>
            <a:picLocks noChangeAspect="1"/>
          </p:cNvPicPr>
          <p:nvPr/>
        </p:nvPicPr>
        <p:blipFill>
          <a:blip r:embed="rId3"/>
          <a:stretch>
            <a:fillRect/>
          </a:stretch>
        </p:blipFill>
        <p:spPr>
          <a:xfrm>
            <a:off x="3247430" y="2995017"/>
            <a:ext cx="1614011" cy="807958"/>
          </a:xfrm>
          <a:prstGeom prst="rect">
            <a:avLst/>
          </a:prstGeom>
        </p:spPr>
      </p:pic>
      <p:sp>
        <p:nvSpPr>
          <p:cNvPr id="4" name="Text 1"/>
          <p:cNvSpPr/>
          <p:nvPr/>
        </p:nvSpPr>
        <p:spPr>
          <a:xfrm>
            <a:off x="3999071" y="3259336"/>
            <a:ext cx="110609" cy="453509"/>
          </a:xfrm>
          <a:prstGeom prst="rect">
            <a:avLst/>
          </a:prstGeom>
          <a:noFill/>
          <a:ln/>
        </p:spPr>
        <p:txBody>
          <a:bodyPr wrap="none" lIns="0" tIns="0" rIns="0" bIns="0" rtlCol="0" anchor="t"/>
          <a:lstStyle/>
          <a:p>
            <a:pPr marL="0" indent="0" algn="ctr">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1</a:t>
            </a:r>
            <a:endParaRPr lang="en-US" sz="2200" dirty="0"/>
          </a:p>
        </p:txBody>
      </p:sp>
      <p:sp>
        <p:nvSpPr>
          <p:cNvPr id="5" name="Text 2"/>
          <p:cNvSpPr/>
          <p:nvPr/>
        </p:nvSpPr>
        <p:spPr>
          <a:xfrm>
            <a:off x="5088255" y="3221831"/>
            <a:ext cx="13874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Live Demo</a:t>
            </a:r>
            <a:endParaRPr lang="en-US" sz="2200" dirty="0"/>
          </a:p>
        </p:txBody>
      </p:sp>
      <p:sp>
        <p:nvSpPr>
          <p:cNvPr id="6" name="Shape 3"/>
          <p:cNvSpPr/>
          <p:nvPr/>
        </p:nvSpPr>
        <p:spPr>
          <a:xfrm>
            <a:off x="4918115" y="3816072"/>
            <a:ext cx="8861822" cy="15240"/>
          </a:xfrm>
          <a:prstGeom prst="roundRect">
            <a:avLst>
              <a:gd name="adj" fmla="val 625116"/>
            </a:avLst>
          </a:prstGeom>
          <a:solidFill>
            <a:srgbClr val="BDB8DF"/>
          </a:solidFill>
          <a:ln/>
        </p:spPr>
      </p:sp>
      <p:pic>
        <p:nvPicPr>
          <p:cNvPr id="7" name="Image 1" descr="preencoded.png"/>
          <p:cNvPicPr>
            <a:picLocks noChangeAspect="1"/>
          </p:cNvPicPr>
          <p:nvPr/>
        </p:nvPicPr>
        <p:blipFill>
          <a:blip r:embed="rId4"/>
          <a:stretch>
            <a:fillRect/>
          </a:stretch>
        </p:blipFill>
        <p:spPr>
          <a:xfrm>
            <a:off x="2440424" y="3859649"/>
            <a:ext cx="3228022" cy="807958"/>
          </a:xfrm>
          <a:prstGeom prst="rect">
            <a:avLst/>
          </a:prstGeom>
        </p:spPr>
      </p:pic>
      <p:sp>
        <p:nvSpPr>
          <p:cNvPr id="8" name="Text 4"/>
          <p:cNvSpPr/>
          <p:nvPr/>
        </p:nvSpPr>
        <p:spPr>
          <a:xfrm>
            <a:off x="3972758" y="4036814"/>
            <a:ext cx="163235" cy="453509"/>
          </a:xfrm>
          <a:prstGeom prst="rect">
            <a:avLst/>
          </a:prstGeom>
          <a:noFill/>
          <a:ln/>
        </p:spPr>
        <p:txBody>
          <a:bodyPr wrap="none" lIns="0" tIns="0" rIns="0" bIns="0" rtlCol="0" anchor="t"/>
          <a:lstStyle/>
          <a:p>
            <a:pPr marL="0" indent="0" algn="ctr">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2</a:t>
            </a:r>
            <a:endParaRPr lang="en-US" sz="2200" dirty="0"/>
          </a:p>
        </p:txBody>
      </p:sp>
      <p:sp>
        <p:nvSpPr>
          <p:cNvPr id="9" name="Text 5"/>
          <p:cNvSpPr/>
          <p:nvPr/>
        </p:nvSpPr>
        <p:spPr>
          <a:xfrm>
            <a:off x="5895261" y="4086463"/>
            <a:ext cx="616148"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Q&amp;A</a:t>
            </a:r>
            <a:endParaRPr lang="en-US" sz="2200" dirty="0"/>
          </a:p>
        </p:txBody>
      </p:sp>
      <p:sp>
        <p:nvSpPr>
          <p:cNvPr id="10" name="Shape 6"/>
          <p:cNvSpPr/>
          <p:nvPr/>
        </p:nvSpPr>
        <p:spPr>
          <a:xfrm>
            <a:off x="5725120" y="4680704"/>
            <a:ext cx="8054816" cy="15240"/>
          </a:xfrm>
          <a:prstGeom prst="roundRect">
            <a:avLst>
              <a:gd name="adj" fmla="val 625116"/>
            </a:avLst>
          </a:prstGeom>
          <a:solidFill>
            <a:srgbClr val="BDB8DF"/>
          </a:solidFill>
          <a:ln/>
        </p:spPr>
      </p:sp>
      <p:pic>
        <p:nvPicPr>
          <p:cNvPr id="11" name="Image 2" descr="preencoded.png"/>
          <p:cNvPicPr>
            <a:picLocks noChangeAspect="1"/>
          </p:cNvPicPr>
          <p:nvPr/>
        </p:nvPicPr>
        <p:blipFill>
          <a:blip r:embed="rId5"/>
          <a:stretch>
            <a:fillRect/>
          </a:stretch>
        </p:blipFill>
        <p:spPr>
          <a:xfrm>
            <a:off x="1633418" y="4724281"/>
            <a:ext cx="4842034" cy="807958"/>
          </a:xfrm>
          <a:prstGeom prst="rect">
            <a:avLst/>
          </a:prstGeom>
        </p:spPr>
      </p:pic>
      <p:sp>
        <p:nvSpPr>
          <p:cNvPr id="12" name="Text 7"/>
          <p:cNvSpPr/>
          <p:nvPr/>
        </p:nvSpPr>
        <p:spPr>
          <a:xfrm>
            <a:off x="3973711" y="4901446"/>
            <a:ext cx="161330" cy="453509"/>
          </a:xfrm>
          <a:prstGeom prst="rect">
            <a:avLst/>
          </a:prstGeom>
          <a:noFill/>
          <a:ln/>
        </p:spPr>
        <p:txBody>
          <a:bodyPr wrap="none" lIns="0" tIns="0" rIns="0" bIns="0" rtlCol="0" anchor="t"/>
          <a:lstStyle/>
          <a:p>
            <a:pPr marL="0" indent="0" algn="ctr">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3</a:t>
            </a:r>
            <a:endParaRPr lang="en-US" sz="2200" dirty="0"/>
          </a:p>
        </p:txBody>
      </p:sp>
      <p:sp>
        <p:nvSpPr>
          <p:cNvPr id="13" name="Text 8"/>
          <p:cNvSpPr/>
          <p:nvPr/>
        </p:nvSpPr>
        <p:spPr>
          <a:xfrm>
            <a:off x="6702266" y="4951095"/>
            <a:ext cx="1295043"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Feedback</a:t>
            </a:r>
            <a:endParaRPr lang="en-US" sz="2200" dirty="0"/>
          </a:p>
        </p:txBody>
      </p:sp>
      <p:sp>
        <p:nvSpPr>
          <p:cNvPr id="14" name="Shape 9"/>
          <p:cNvSpPr/>
          <p:nvPr/>
        </p:nvSpPr>
        <p:spPr>
          <a:xfrm>
            <a:off x="6532126" y="5545336"/>
            <a:ext cx="7247811" cy="15240"/>
          </a:xfrm>
          <a:prstGeom prst="roundRect">
            <a:avLst>
              <a:gd name="adj" fmla="val 625116"/>
            </a:avLst>
          </a:prstGeom>
          <a:solidFill>
            <a:srgbClr val="BDB8DF"/>
          </a:solidFill>
          <a:ln/>
        </p:spPr>
      </p:sp>
      <p:pic>
        <p:nvPicPr>
          <p:cNvPr id="15" name="Image 3" descr="preencoded.png"/>
          <p:cNvPicPr>
            <a:picLocks noChangeAspect="1"/>
          </p:cNvPicPr>
          <p:nvPr/>
        </p:nvPicPr>
        <p:blipFill>
          <a:blip r:embed="rId6"/>
          <a:stretch>
            <a:fillRect/>
          </a:stretch>
        </p:blipFill>
        <p:spPr>
          <a:xfrm>
            <a:off x="826294" y="5588913"/>
            <a:ext cx="6456164" cy="807958"/>
          </a:xfrm>
          <a:prstGeom prst="rect">
            <a:avLst/>
          </a:prstGeom>
        </p:spPr>
      </p:pic>
      <p:sp>
        <p:nvSpPr>
          <p:cNvPr id="16" name="Text 10"/>
          <p:cNvSpPr/>
          <p:nvPr/>
        </p:nvSpPr>
        <p:spPr>
          <a:xfrm>
            <a:off x="3967401" y="5766078"/>
            <a:ext cx="173712" cy="453509"/>
          </a:xfrm>
          <a:prstGeom prst="rect">
            <a:avLst/>
          </a:prstGeom>
          <a:noFill/>
          <a:ln/>
        </p:spPr>
        <p:txBody>
          <a:bodyPr wrap="none" lIns="0" tIns="0" rIns="0" bIns="0" rtlCol="0" anchor="t"/>
          <a:lstStyle/>
          <a:p>
            <a:pPr marL="0" indent="0" algn="ctr">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4</a:t>
            </a:r>
            <a:endParaRPr lang="en-US" sz="2200" dirty="0"/>
          </a:p>
        </p:txBody>
      </p:sp>
      <p:sp>
        <p:nvSpPr>
          <p:cNvPr id="17" name="Text 11"/>
          <p:cNvSpPr/>
          <p:nvPr/>
        </p:nvSpPr>
        <p:spPr>
          <a:xfrm>
            <a:off x="7509272" y="5815727"/>
            <a:ext cx="212026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Implementation</a:t>
            </a:r>
            <a:endParaRPr lang="en-US" sz="2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64525"/>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Thank You</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We appreciate your time and interest in ProManage. This concludes our presentation on the key features and capabilities of our project management solution. We look forward to discussing next steps and addressing any questions you may have.</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21412"/>
            <a:ext cx="6595705"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Team Behind ProManage</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Hassan Naqvi</a:t>
            </a:r>
            <a:endParaRPr lang="en-US" sz="2200" dirty="0"/>
          </a:p>
        </p:txBody>
      </p:sp>
      <p:sp>
        <p:nvSpPr>
          <p:cNvPr id="4" name="Text 2"/>
          <p:cNvSpPr/>
          <p:nvPr/>
        </p:nvSpPr>
        <p:spPr>
          <a:xfrm>
            <a:off x="793790"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Scrum Master, driving agile development processes.</a:t>
            </a:r>
            <a:endParaRPr lang="en-US" sz="1750" dirty="0"/>
          </a:p>
        </p:txBody>
      </p:sp>
      <p:sp>
        <p:nvSpPr>
          <p:cNvPr id="5" name="Text 3"/>
          <p:cNvSpPr/>
          <p:nvPr/>
        </p:nvSpPr>
        <p:spPr>
          <a:xfrm>
            <a:off x="5332928" y="399716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Taha Mahmood</a:t>
            </a:r>
            <a:endParaRPr lang="en-US" sz="2200" dirty="0"/>
          </a:p>
        </p:txBody>
      </p:sp>
      <p:sp>
        <p:nvSpPr>
          <p:cNvPr id="6" name="Text 4"/>
          <p:cNvSpPr/>
          <p:nvPr/>
        </p:nvSpPr>
        <p:spPr>
          <a:xfrm>
            <a:off x="5332928"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Developer, bringing ProManage's vision to life.</a:t>
            </a:r>
            <a:endParaRPr lang="en-US" sz="1750" dirty="0"/>
          </a:p>
        </p:txBody>
      </p:sp>
      <p:sp>
        <p:nvSpPr>
          <p:cNvPr id="7" name="Text 5"/>
          <p:cNvSpPr/>
          <p:nvPr/>
        </p:nvSpPr>
        <p:spPr>
          <a:xfrm>
            <a:off x="9872067" y="399716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Ammar Ahmad</a:t>
            </a:r>
            <a:endParaRPr lang="en-US" sz="2200" dirty="0"/>
          </a:p>
        </p:txBody>
      </p:sp>
      <p:sp>
        <p:nvSpPr>
          <p:cNvPr id="8" name="Text 6"/>
          <p:cNvSpPr/>
          <p:nvPr/>
        </p:nvSpPr>
        <p:spPr>
          <a:xfrm>
            <a:off x="9872067" y="457831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Product Owner, ensuring the product meets user needs.</a:t>
            </a:r>
            <a:endParaRPr lang="en-US" sz="1750" dirty="0"/>
          </a:p>
        </p:txBody>
      </p:sp>
      <p:sp>
        <p:nvSpPr>
          <p:cNvPr id="9" name="Rectangle 8"/>
          <p:cNvSpPr/>
          <p:nvPr/>
        </p:nvSpPr>
        <p:spPr>
          <a:xfrm>
            <a:off x="0" y="7728857"/>
            <a:ext cx="14630400" cy="5007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00193"/>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ProManage: Scope </a:t>
            </a:r>
            <a:endParaRPr lang="en-US" sz="4450" dirty="0"/>
          </a:p>
        </p:txBody>
      </p:sp>
      <p:sp>
        <p:nvSpPr>
          <p:cNvPr id="4" name="Shape 1"/>
          <p:cNvSpPr/>
          <p:nvPr/>
        </p:nvSpPr>
        <p:spPr>
          <a:xfrm>
            <a:off x="793790" y="4513064"/>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982504" y="4598075"/>
            <a:ext cx="132755"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1530906" y="45130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Target Group</a:t>
            </a:r>
            <a:endParaRPr lang="en-US" sz="2200" dirty="0"/>
          </a:p>
        </p:txBody>
      </p:sp>
      <p:sp>
        <p:nvSpPr>
          <p:cNvPr id="7" name="Text 4"/>
          <p:cNvSpPr/>
          <p:nvPr/>
        </p:nvSpPr>
        <p:spPr>
          <a:xfrm>
            <a:off x="1530906" y="5003483"/>
            <a:ext cx="2644052"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Small to medium-sized organizations.</a:t>
            </a:r>
            <a:endParaRPr lang="en-US" sz="1750" dirty="0"/>
          </a:p>
        </p:txBody>
      </p:sp>
      <p:sp>
        <p:nvSpPr>
          <p:cNvPr id="8" name="Shape 5"/>
          <p:cNvSpPr/>
          <p:nvPr/>
        </p:nvSpPr>
        <p:spPr>
          <a:xfrm>
            <a:off x="4685467" y="4513064"/>
            <a:ext cx="510302" cy="510302"/>
          </a:xfrm>
          <a:prstGeom prst="roundRect">
            <a:avLst>
              <a:gd name="adj" fmla="val 18669"/>
            </a:avLst>
          </a:prstGeom>
          <a:solidFill>
            <a:srgbClr val="E9E6FA"/>
          </a:solidFill>
          <a:ln w="7620">
            <a:solidFill>
              <a:srgbClr val="BDB8DF"/>
            </a:solidFill>
            <a:prstDash val="solid"/>
          </a:ln>
        </p:spPr>
      </p:sp>
      <p:sp>
        <p:nvSpPr>
          <p:cNvPr id="9" name="Text 6"/>
          <p:cNvSpPr/>
          <p:nvPr/>
        </p:nvSpPr>
        <p:spPr>
          <a:xfrm>
            <a:off x="4842629" y="4598075"/>
            <a:ext cx="195977" cy="34028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5422583" y="45130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User Base</a:t>
            </a:r>
            <a:endParaRPr lang="en-US" sz="2200" dirty="0"/>
          </a:p>
        </p:txBody>
      </p:sp>
      <p:sp>
        <p:nvSpPr>
          <p:cNvPr id="11" name="Text 8"/>
          <p:cNvSpPr/>
          <p:nvPr/>
        </p:nvSpPr>
        <p:spPr>
          <a:xfrm>
            <a:off x="5422583" y="5003483"/>
            <a:ext cx="2644052"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Tasks’ administrator and end-users.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fltVal val="0"/>
                                          </p:val>
                                        </p:tav>
                                        <p:tav tm="100000">
                                          <p:val>
                                            <p:strVal val="#ppt_h"/>
                                          </p:val>
                                        </p:tav>
                                      </p:tavLst>
                                    </p:anim>
                                    <p:animEffect transition="in" filter="fade">
                                      <p:cBhvr>
                                        <p:cTn id="41" dur="500"/>
                                        <p:tgtEl>
                                          <p:spTgt spid="10"/>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 calcmode="lin" valueType="num">
                                      <p:cBhvr>
                                        <p:cTn id="44" dur="500" fill="hold"/>
                                        <p:tgtEl>
                                          <p:spTgt spid="11"/>
                                        </p:tgtEl>
                                        <p:attrNameLst>
                                          <p:attrName>ppt_w</p:attrName>
                                        </p:attrNameLst>
                                      </p:cBhvr>
                                      <p:tavLst>
                                        <p:tav tm="0">
                                          <p:val>
                                            <p:fltVal val="0"/>
                                          </p:val>
                                        </p:tav>
                                        <p:tav tm="100000">
                                          <p:val>
                                            <p:strVal val="#ppt_w"/>
                                          </p:val>
                                        </p:tav>
                                      </p:tavLst>
                                    </p:anim>
                                    <p:anim calcmode="lin" valueType="num">
                                      <p:cBhvr>
                                        <p:cTn id="45" dur="500" fill="hold"/>
                                        <p:tgtEl>
                                          <p:spTgt spid="11"/>
                                        </p:tgtEl>
                                        <p:attrNameLst>
                                          <p:attrName>ppt_h</p:attrName>
                                        </p:attrNameLst>
                                      </p:cBhvr>
                                      <p:tavLst>
                                        <p:tav tm="0">
                                          <p:val>
                                            <p:fltVal val="0"/>
                                          </p:val>
                                        </p:tav>
                                        <p:tav tm="100000">
                                          <p:val>
                                            <p:strVal val="#ppt_h"/>
                                          </p:val>
                                        </p:tav>
                                      </p:tavLst>
                                    </p:anim>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4860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ProManage: Objectives</a:t>
            </a:r>
            <a:endParaRPr lang="en-US" sz="4450" dirty="0"/>
          </a:p>
        </p:txBody>
      </p:sp>
      <p:sp>
        <p:nvSpPr>
          <p:cNvPr id="4" name="Shape 1"/>
          <p:cNvSpPr/>
          <p:nvPr/>
        </p:nvSpPr>
        <p:spPr>
          <a:xfrm>
            <a:off x="793790" y="3429476"/>
            <a:ext cx="3664863" cy="2047994"/>
          </a:xfrm>
          <a:prstGeom prst="roundRect">
            <a:avLst>
              <a:gd name="adj" fmla="val 4652"/>
            </a:avLst>
          </a:prstGeom>
          <a:solidFill>
            <a:srgbClr val="E9E6FA"/>
          </a:solidFill>
          <a:ln w="7620">
            <a:solidFill>
              <a:srgbClr val="BDB8DF"/>
            </a:solidFill>
            <a:prstDash val="solid"/>
          </a:ln>
        </p:spPr>
      </p:sp>
      <p:sp>
        <p:nvSpPr>
          <p:cNvPr id="5" name="Text 2"/>
          <p:cNvSpPr/>
          <p:nvPr/>
        </p:nvSpPr>
        <p:spPr>
          <a:xfrm>
            <a:off x="1035844" y="355142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Task Management</a:t>
            </a:r>
            <a:endParaRPr lang="en-US" sz="2200" dirty="0"/>
          </a:p>
        </p:txBody>
      </p:sp>
      <p:sp>
        <p:nvSpPr>
          <p:cNvPr id="6" name="Text 3"/>
          <p:cNvSpPr/>
          <p:nvPr/>
        </p:nvSpPr>
        <p:spPr>
          <a:xfrm>
            <a:off x="1035844" y="3979577"/>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Assign tasks, submission of tasks in form of files, and manage deadlines.</a:t>
            </a:r>
            <a:endParaRPr lang="en-US" sz="1750" dirty="0"/>
          </a:p>
        </p:txBody>
      </p:sp>
      <p:sp>
        <p:nvSpPr>
          <p:cNvPr id="7" name="Shape 4"/>
          <p:cNvSpPr/>
          <p:nvPr/>
        </p:nvSpPr>
        <p:spPr>
          <a:xfrm>
            <a:off x="4693087" y="3429476"/>
            <a:ext cx="3664863" cy="2047994"/>
          </a:xfrm>
          <a:prstGeom prst="roundRect">
            <a:avLst>
              <a:gd name="adj" fmla="val 4652"/>
            </a:avLst>
          </a:prstGeom>
          <a:solidFill>
            <a:srgbClr val="E9E6FA"/>
          </a:solidFill>
          <a:ln w="7620">
            <a:solidFill>
              <a:srgbClr val="BDB8DF"/>
            </a:solidFill>
            <a:prstDash val="solid"/>
          </a:ln>
        </p:spPr>
      </p:sp>
      <p:sp>
        <p:nvSpPr>
          <p:cNvPr id="8" name="Text 5"/>
          <p:cNvSpPr/>
          <p:nvPr/>
        </p:nvSpPr>
        <p:spPr>
          <a:xfrm>
            <a:off x="4927521" y="355142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Meeting Management </a:t>
            </a:r>
            <a:endParaRPr lang="en-US" sz="2200" dirty="0"/>
          </a:p>
        </p:txBody>
      </p:sp>
      <p:sp>
        <p:nvSpPr>
          <p:cNvPr id="9" name="Text 6"/>
          <p:cNvSpPr/>
          <p:nvPr/>
        </p:nvSpPr>
        <p:spPr>
          <a:xfrm>
            <a:off x="4927521" y="3979577"/>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Facilitate communication in form of 1-1 meetings between administrator and end-user.</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025491"/>
            <a:ext cx="6588323"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Functional Requirements</a:t>
            </a:r>
            <a:endParaRPr lang="en-US" sz="4450" dirty="0"/>
          </a:p>
        </p:txBody>
      </p:sp>
      <p:sp>
        <p:nvSpPr>
          <p:cNvPr id="3" name="Text 1"/>
          <p:cNvSpPr/>
          <p:nvPr/>
        </p:nvSpPr>
        <p:spPr>
          <a:xfrm>
            <a:off x="793790" y="323848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200" dirty="0">
                <a:solidFill>
                  <a:srgbClr val="2A2742"/>
                </a:solidFill>
                <a:latin typeface="Arimo" pitchFamily="34" charset="0"/>
                <a:ea typeface="Arimo" pitchFamily="34" charset="-122"/>
                <a:cs typeface="Arimo" pitchFamily="34" charset="-120"/>
              </a:rPr>
              <a:t>User Management</a:t>
            </a:r>
            <a:endParaRPr lang="en-US" sz="2200" dirty="0"/>
          </a:p>
        </p:txBody>
      </p:sp>
      <p:sp>
        <p:nvSpPr>
          <p:cNvPr id="5" name="Text 3"/>
          <p:cNvSpPr/>
          <p:nvPr/>
        </p:nvSpPr>
        <p:spPr>
          <a:xfrm>
            <a:off x="793789" y="370939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200" dirty="0">
                <a:solidFill>
                  <a:srgbClr val="2A2742"/>
                </a:solidFill>
                <a:latin typeface="Arimo" pitchFamily="34" charset="0"/>
                <a:ea typeface="Arimo" pitchFamily="34" charset="-122"/>
                <a:cs typeface="Arimo" pitchFamily="34" charset="-120"/>
              </a:rPr>
              <a:t>Task Management</a:t>
            </a:r>
            <a:endParaRPr lang="en-US" sz="2200" dirty="0"/>
          </a:p>
        </p:txBody>
      </p:sp>
      <p:sp>
        <p:nvSpPr>
          <p:cNvPr id="6" name="Text 4"/>
          <p:cNvSpPr/>
          <p:nvPr/>
        </p:nvSpPr>
        <p:spPr>
          <a:xfrm>
            <a:off x="793789" y="415159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200" dirty="0">
                <a:solidFill>
                  <a:srgbClr val="2A2742"/>
                </a:solidFill>
                <a:latin typeface="Arimo" pitchFamily="34" charset="0"/>
                <a:ea typeface="Arimo" pitchFamily="34" charset="-122"/>
                <a:cs typeface="Arimo" pitchFamily="34" charset="-120"/>
              </a:rPr>
              <a:t>Meeting Management</a:t>
            </a:r>
            <a:endParaRPr lang="en-US" sz="2200" dirty="0"/>
          </a:p>
        </p:txBody>
      </p:sp>
      <p:sp>
        <p:nvSpPr>
          <p:cNvPr id="7" name="Text 5"/>
          <p:cNvSpPr/>
          <p:nvPr/>
        </p:nvSpPr>
        <p:spPr>
          <a:xfrm>
            <a:off x="793789" y="459378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200" dirty="0">
                <a:solidFill>
                  <a:srgbClr val="2A2742"/>
                </a:solidFill>
                <a:latin typeface="Arimo" pitchFamily="34" charset="0"/>
                <a:ea typeface="Arimo" pitchFamily="34" charset="-122"/>
                <a:cs typeface="Arimo" pitchFamily="34" charset="-120"/>
              </a:rPr>
              <a:t>Account Management</a:t>
            </a:r>
            <a:endParaRPr lang="en-US" sz="2200" dirty="0"/>
          </a:p>
        </p:txBody>
      </p:sp>
      <p:sp>
        <p:nvSpPr>
          <p:cNvPr id="8" name="Text 6"/>
          <p:cNvSpPr/>
          <p:nvPr/>
        </p:nvSpPr>
        <p:spPr>
          <a:xfrm>
            <a:off x="793789" y="5035986"/>
            <a:ext cx="13042821" cy="362903"/>
          </a:xfrm>
          <a:prstGeom prst="rect">
            <a:avLst/>
          </a:prstGeom>
          <a:noFill/>
          <a:ln/>
        </p:spPr>
        <p:txBody>
          <a:bodyPr wrap="none" lIns="0" tIns="0" rIns="0" bIns="0" rtlCol="0" anchor="t"/>
          <a:lstStyle/>
          <a:p>
            <a:pPr marL="342900" indent="-342900">
              <a:lnSpc>
                <a:spcPts val="2850"/>
              </a:lnSpc>
              <a:buSzPct val="100000"/>
              <a:buChar char="•"/>
            </a:pPr>
            <a:r>
              <a:rPr lang="en-US" sz="2200" dirty="0">
                <a:solidFill>
                  <a:srgbClr val="2A2742"/>
                </a:solidFill>
                <a:latin typeface="Arimo" pitchFamily="34" charset="0"/>
                <a:ea typeface="Arimo" pitchFamily="34" charset="-122"/>
                <a:cs typeface="Arimo" pitchFamily="34" charset="-120"/>
              </a:rPr>
              <a:t>Overall Analytics </a:t>
            </a:r>
            <a:endParaRPr lang="en-US" sz="2200" dirty="0"/>
          </a:p>
        </p:txBody>
      </p:sp>
      <p:sp>
        <p:nvSpPr>
          <p:cNvPr id="9" name="Text 7"/>
          <p:cNvSpPr/>
          <p:nvPr/>
        </p:nvSpPr>
        <p:spPr>
          <a:xfrm>
            <a:off x="793789" y="547818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2200" dirty="0">
                <a:solidFill>
                  <a:srgbClr val="2A2742"/>
                </a:solidFill>
                <a:latin typeface="Arimo" pitchFamily="34" charset="0"/>
                <a:ea typeface="Arimo" pitchFamily="34" charset="-122"/>
                <a:cs typeface="Arimo" pitchFamily="34" charset="-120"/>
              </a:rPr>
              <a:t>Notification System</a:t>
            </a:r>
            <a:endParaRPr lang="en-US" sz="2200" dirty="0"/>
          </a:p>
        </p:txBody>
      </p:sp>
      <p:sp>
        <p:nvSpPr>
          <p:cNvPr id="10" name="Rectangle 9"/>
          <p:cNvSpPr/>
          <p:nvPr/>
        </p:nvSpPr>
        <p:spPr>
          <a:xfrm>
            <a:off x="0" y="7728857"/>
            <a:ext cx="14630400" cy="5007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1430"/>
            <a:ext cx="7935397"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Non-Functional Requirements</a:t>
            </a:r>
            <a:endParaRPr lang="en-US" sz="4450" dirty="0"/>
          </a:p>
        </p:txBody>
      </p:sp>
      <p:pic>
        <p:nvPicPr>
          <p:cNvPr id="4" name="Image 1" descr="preencoded.png"/>
          <p:cNvPicPr>
            <a:picLocks noChangeAspect="1"/>
          </p:cNvPicPr>
          <p:nvPr/>
        </p:nvPicPr>
        <p:blipFill>
          <a:blip r:embed="rId4"/>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Security</a:t>
            </a:r>
            <a:endParaRPr lang="en-US" sz="2200" dirty="0"/>
          </a:p>
        </p:txBody>
      </p:sp>
      <p:sp>
        <p:nvSpPr>
          <p:cNvPr id="6" name="Text 2"/>
          <p:cNvSpPr/>
          <p:nvPr/>
        </p:nvSpPr>
        <p:spPr>
          <a:xfrm>
            <a:off x="793790" y="6154579"/>
            <a:ext cx="3005495"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Protect sensitive data and ensure user privacy.</a:t>
            </a:r>
            <a:endParaRPr lang="en-US" sz="1750" dirty="0"/>
          </a:p>
        </p:txBody>
      </p:sp>
      <p:pic>
        <p:nvPicPr>
          <p:cNvPr id="7" name="Image 2" descr="preencoded.png"/>
          <p:cNvPicPr>
            <a:picLocks noChangeAspect="1"/>
          </p:cNvPicPr>
          <p:nvPr/>
        </p:nvPicPr>
        <p:blipFill>
          <a:blip r:embed="rId5"/>
          <a:stretch>
            <a:fillRect/>
          </a:stretch>
        </p:blipFill>
        <p:spPr>
          <a:xfrm>
            <a:off x="4139446" y="4870371"/>
            <a:ext cx="566976" cy="566976"/>
          </a:xfrm>
          <a:prstGeom prst="rect">
            <a:avLst/>
          </a:prstGeom>
        </p:spPr>
      </p:pic>
      <p:sp>
        <p:nvSpPr>
          <p:cNvPr id="8" name="Text 3"/>
          <p:cNvSpPr/>
          <p:nvPr/>
        </p:nvSpPr>
        <p:spPr>
          <a:xfrm>
            <a:off x="4139446" y="56641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Scalability</a:t>
            </a:r>
            <a:endParaRPr lang="en-US" sz="2200" dirty="0"/>
          </a:p>
        </p:txBody>
      </p:sp>
      <p:sp>
        <p:nvSpPr>
          <p:cNvPr id="9" name="Text 4"/>
          <p:cNvSpPr/>
          <p:nvPr/>
        </p:nvSpPr>
        <p:spPr>
          <a:xfrm>
            <a:off x="4139446" y="6154579"/>
            <a:ext cx="3005614"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Handle increasing user loads and data volume.</a:t>
            </a:r>
            <a:endParaRPr lang="en-US" sz="1750" dirty="0"/>
          </a:p>
        </p:txBody>
      </p:sp>
      <p:pic>
        <p:nvPicPr>
          <p:cNvPr id="10" name="Image 3" descr="preencoded.png"/>
          <p:cNvPicPr>
            <a:picLocks noChangeAspect="1"/>
          </p:cNvPicPr>
          <p:nvPr/>
        </p:nvPicPr>
        <p:blipFill>
          <a:blip r:embed="rId6"/>
          <a:stretch>
            <a:fillRect/>
          </a:stretch>
        </p:blipFill>
        <p:spPr>
          <a:xfrm>
            <a:off x="7485221" y="4870371"/>
            <a:ext cx="566976" cy="566976"/>
          </a:xfrm>
          <a:prstGeom prst="rect">
            <a:avLst/>
          </a:prstGeom>
        </p:spPr>
      </p:pic>
      <p:sp>
        <p:nvSpPr>
          <p:cNvPr id="11" name="Text 5"/>
          <p:cNvSpPr/>
          <p:nvPr/>
        </p:nvSpPr>
        <p:spPr>
          <a:xfrm>
            <a:off x="7485221" y="56641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Usability</a:t>
            </a:r>
            <a:endParaRPr lang="en-US" sz="2200" dirty="0"/>
          </a:p>
        </p:txBody>
      </p:sp>
      <p:sp>
        <p:nvSpPr>
          <p:cNvPr id="12" name="Text 6"/>
          <p:cNvSpPr/>
          <p:nvPr/>
        </p:nvSpPr>
        <p:spPr>
          <a:xfrm>
            <a:off x="7485221" y="6154579"/>
            <a:ext cx="3005614"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Ensure the system is easy to learn and use, intuitive navigation.</a:t>
            </a:r>
            <a:endParaRPr lang="en-US" sz="1750" dirty="0"/>
          </a:p>
        </p:txBody>
      </p:sp>
      <p:pic>
        <p:nvPicPr>
          <p:cNvPr id="13" name="Image 4" descr="preencoded.png"/>
          <p:cNvPicPr>
            <a:picLocks noChangeAspect="1"/>
          </p:cNvPicPr>
          <p:nvPr/>
        </p:nvPicPr>
        <p:blipFill>
          <a:blip r:embed="rId7"/>
          <a:stretch>
            <a:fillRect/>
          </a:stretch>
        </p:blipFill>
        <p:spPr>
          <a:xfrm>
            <a:off x="10830997" y="4870371"/>
            <a:ext cx="566976" cy="566976"/>
          </a:xfrm>
          <a:prstGeom prst="rect">
            <a:avLst/>
          </a:prstGeom>
        </p:spPr>
      </p:pic>
      <p:sp>
        <p:nvSpPr>
          <p:cNvPr id="14" name="Text 7"/>
          <p:cNvSpPr/>
          <p:nvPr/>
        </p:nvSpPr>
        <p:spPr>
          <a:xfrm>
            <a:off x="10830997" y="566416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Reliability</a:t>
            </a:r>
            <a:endParaRPr lang="en-US" sz="2200" dirty="0"/>
          </a:p>
        </p:txBody>
      </p:sp>
      <p:sp>
        <p:nvSpPr>
          <p:cNvPr id="15" name="Text 8"/>
          <p:cNvSpPr/>
          <p:nvPr/>
        </p:nvSpPr>
        <p:spPr>
          <a:xfrm>
            <a:off x="10830997" y="6154579"/>
            <a:ext cx="3005614"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Minimize downtime and maintain consistent performance.</a:t>
            </a:r>
            <a:endParaRPr lang="en-US" sz="1750" dirty="0"/>
          </a:p>
        </p:txBody>
      </p:sp>
      <p:sp>
        <p:nvSpPr>
          <p:cNvPr id="16" name="Rectangle 15"/>
          <p:cNvSpPr/>
          <p:nvPr/>
        </p:nvSpPr>
        <p:spPr>
          <a:xfrm>
            <a:off x="0" y="7728857"/>
            <a:ext cx="14630400" cy="5007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13"/>
                                        </p:tgtEl>
                                        <p:attrNameLst>
                                          <p:attrName>style.visibility</p:attrName>
                                        </p:attrNameLst>
                                      </p:cBhvr>
                                      <p:to>
                                        <p:strVal val="visible"/>
                                      </p:to>
                                    </p:set>
                                    <p:anim calcmode="lin" valueType="num">
                                      <p:cBhvr>
                                        <p:cTn id="58" dur="500" fill="hold"/>
                                        <p:tgtEl>
                                          <p:spTgt spid="13"/>
                                        </p:tgtEl>
                                        <p:attrNameLst>
                                          <p:attrName>ppt_w</p:attrName>
                                        </p:attrNameLst>
                                      </p:cBhvr>
                                      <p:tavLst>
                                        <p:tav tm="0">
                                          <p:val>
                                            <p:fltVal val="0"/>
                                          </p:val>
                                        </p:tav>
                                        <p:tav tm="100000">
                                          <p:val>
                                            <p:strVal val="#ppt_w"/>
                                          </p:val>
                                        </p:tav>
                                      </p:tavLst>
                                    </p:anim>
                                    <p:anim calcmode="lin" valueType="num">
                                      <p:cBhvr>
                                        <p:cTn id="59" dur="500" fill="hold"/>
                                        <p:tgtEl>
                                          <p:spTgt spid="13"/>
                                        </p:tgtEl>
                                        <p:attrNameLst>
                                          <p:attrName>ppt_h</p:attrName>
                                        </p:attrNameLst>
                                      </p:cBhvr>
                                      <p:tavLst>
                                        <p:tav tm="0">
                                          <p:val>
                                            <p:fltVal val="0"/>
                                          </p:val>
                                        </p:tav>
                                        <p:tav tm="100000">
                                          <p:val>
                                            <p:strVal val="#ppt_h"/>
                                          </p:val>
                                        </p:tav>
                                      </p:tavLst>
                                    </p:anim>
                                    <p:animEffect transition="in" filter="fade">
                                      <p:cBhvr>
                                        <p:cTn id="60" dur="500"/>
                                        <p:tgtEl>
                                          <p:spTgt spid="13"/>
                                        </p:tgtEl>
                                      </p:cBhvr>
                                    </p:animEffect>
                                  </p:childTnLst>
                                </p:cTn>
                              </p:par>
                              <p:par>
                                <p:cTn id="61" presetID="53" presetClass="entr" presetSubtype="16"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ppt_w</p:attrName>
                                        </p:attrNameLst>
                                      </p:cBhvr>
                                      <p:tavLst>
                                        <p:tav tm="0">
                                          <p:val>
                                            <p:fltVal val="0"/>
                                          </p:val>
                                        </p:tav>
                                        <p:tav tm="100000">
                                          <p:val>
                                            <p:strVal val="#ppt_w"/>
                                          </p:val>
                                        </p:tav>
                                      </p:tavLst>
                                    </p:anim>
                                    <p:anim calcmode="lin" valueType="num">
                                      <p:cBhvr>
                                        <p:cTn id="64" dur="500" fill="hold"/>
                                        <p:tgtEl>
                                          <p:spTgt spid="14"/>
                                        </p:tgtEl>
                                        <p:attrNameLst>
                                          <p:attrName>ppt_h</p:attrName>
                                        </p:attrNameLst>
                                      </p:cBhvr>
                                      <p:tavLst>
                                        <p:tav tm="0">
                                          <p:val>
                                            <p:fltVal val="0"/>
                                          </p:val>
                                        </p:tav>
                                        <p:tav tm="100000">
                                          <p:val>
                                            <p:strVal val="#ppt_h"/>
                                          </p:val>
                                        </p:tav>
                                      </p:tavLst>
                                    </p:anim>
                                    <p:animEffect transition="in" filter="fade">
                                      <p:cBhvr>
                                        <p:cTn id="65" dur="500"/>
                                        <p:tgtEl>
                                          <p:spTgt spid="14"/>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p:cTn id="68" dur="500" fill="hold"/>
                                        <p:tgtEl>
                                          <p:spTgt spid="15"/>
                                        </p:tgtEl>
                                        <p:attrNameLst>
                                          <p:attrName>ppt_w</p:attrName>
                                        </p:attrNameLst>
                                      </p:cBhvr>
                                      <p:tavLst>
                                        <p:tav tm="0">
                                          <p:val>
                                            <p:fltVal val="0"/>
                                          </p:val>
                                        </p:tav>
                                        <p:tav tm="100000">
                                          <p:val>
                                            <p:strVal val="#ppt_w"/>
                                          </p:val>
                                        </p:tav>
                                      </p:tavLst>
                                    </p:anim>
                                    <p:anim calcmode="lin" valueType="num">
                                      <p:cBhvr>
                                        <p:cTn id="69" dur="500" fill="hold"/>
                                        <p:tgtEl>
                                          <p:spTgt spid="15"/>
                                        </p:tgtEl>
                                        <p:attrNameLst>
                                          <p:attrName>ppt_h</p:attrName>
                                        </p:attrNameLst>
                                      </p:cBhvr>
                                      <p:tavLst>
                                        <p:tav tm="0">
                                          <p:val>
                                            <p:fltVal val="0"/>
                                          </p:val>
                                        </p:tav>
                                        <p:tav tm="100000">
                                          <p:val>
                                            <p:strVal val="#ppt_h"/>
                                          </p:val>
                                        </p:tav>
                                      </p:tavLst>
                                    </p:anim>
                                    <p:animEffect transition="in" filter="fade">
                                      <p:cBhvr>
                                        <p:cTn id="7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0"/>
          <p:cNvSpPr/>
          <p:nvPr/>
        </p:nvSpPr>
        <p:spPr>
          <a:xfrm>
            <a:off x="793790" y="3227427"/>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Use Case Diagram</a:t>
            </a:r>
            <a:endParaRPr lang="en-US" sz="4450" dirty="0"/>
          </a:p>
        </p:txBody>
      </p:sp>
      <p:sp>
        <p:nvSpPr>
          <p:cNvPr id="5" name="Text 1"/>
          <p:cNvSpPr/>
          <p:nvPr/>
        </p:nvSpPr>
        <p:spPr>
          <a:xfrm>
            <a:off x="793790" y="4276368"/>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Visual representation of how users interact with ProManage, showcasing various use cases.</a:t>
            </a:r>
            <a:endParaRPr lang="en-US" sz="1750" dirty="0"/>
          </a:p>
        </p:txBody>
      </p:sp>
      <p:pic>
        <p:nvPicPr>
          <p:cNvPr id="7" name="Picture 6">
            <a:extLst>
              <a:ext uri="{FF2B5EF4-FFF2-40B4-BE49-F238E27FC236}">
                <a16:creationId xmlns:a16="http://schemas.microsoft.com/office/drawing/2014/main" xmlns="" id="{A08B9644-171C-8878-2B72-21EF4E41FBAA}"/>
              </a:ext>
            </a:extLst>
          </p:cNvPr>
          <p:cNvPicPr>
            <a:picLocks noChangeAspect="1"/>
          </p:cNvPicPr>
          <p:nvPr/>
        </p:nvPicPr>
        <p:blipFill>
          <a:blip r:embed="rId4"/>
          <a:stretch>
            <a:fillRect/>
          </a:stretch>
        </p:blipFill>
        <p:spPr>
          <a:xfrm>
            <a:off x="8432136" y="1"/>
            <a:ext cx="6198264"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46691"/>
            <a:ext cx="7297579"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System Sequence Diagrams</a:t>
            </a:r>
            <a:endParaRPr lang="en-US" sz="4450" dirty="0"/>
          </a:p>
        </p:txBody>
      </p:sp>
      <p:sp>
        <p:nvSpPr>
          <p:cNvPr id="3" name="Text 1"/>
          <p:cNvSpPr/>
          <p:nvPr/>
        </p:nvSpPr>
        <p:spPr>
          <a:xfrm>
            <a:off x="793790" y="2399705"/>
            <a:ext cx="3979545"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 Assign Task </a:t>
            </a:r>
            <a:endParaRPr lang="en-US" sz="1750" dirty="0"/>
          </a:p>
        </p:txBody>
      </p:sp>
      <p:pic>
        <p:nvPicPr>
          <p:cNvPr id="4" name="Image 0" descr="preencoded.png"/>
          <p:cNvPicPr>
            <a:picLocks noChangeAspect="1"/>
          </p:cNvPicPr>
          <p:nvPr/>
        </p:nvPicPr>
        <p:blipFill>
          <a:blip r:embed="rId3"/>
          <a:stretch>
            <a:fillRect/>
          </a:stretch>
        </p:blipFill>
        <p:spPr>
          <a:xfrm>
            <a:off x="793790" y="3017758"/>
            <a:ext cx="3979545" cy="3030498"/>
          </a:xfrm>
          <a:prstGeom prst="rect">
            <a:avLst/>
          </a:prstGeom>
        </p:spPr>
      </p:pic>
      <p:sp>
        <p:nvSpPr>
          <p:cNvPr id="5" name="Text 2"/>
          <p:cNvSpPr/>
          <p:nvPr/>
        </p:nvSpPr>
        <p:spPr>
          <a:xfrm>
            <a:off x="5334357" y="2399705"/>
            <a:ext cx="3978116"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 Schedule Meeting</a:t>
            </a:r>
            <a:endParaRPr lang="en-US" sz="1750" dirty="0"/>
          </a:p>
        </p:txBody>
      </p:sp>
      <p:pic>
        <p:nvPicPr>
          <p:cNvPr id="6" name="Image 1" descr="preencoded.png"/>
          <p:cNvPicPr>
            <a:picLocks noChangeAspect="1"/>
          </p:cNvPicPr>
          <p:nvPr/>
        </p:nvPicPr>
        <p:blipFill>
          <a:blip r:embed="rId4"/>
          <a:stretch>
            <a:fillRect/>
          </a:stretch>
        </p:blipFill>
        <p:spPr>
          <a:xfrm>
            <a:off x="5334357" y="3017758"/>
            <a:ext cx="3978116" cy="3018711"/>
          </a:xfrm>
          <a:prstGeom prst="rect">
            <a:avLst/>
          </a:prstGeom>
        </p:spPr>
      </p:pic>
      <p:sp>
        <p:nvSpPr>
          <p:cNvPr id="7" name="Text 3"/>
          <p:cNvSpPr/>
          <p:nvPr/>
        </p:nvSpPr>
        <p:spPr>
          <a:xfrm>
            <a:off x="9873496" y="2399705"/>
            <a:ext cx="3978116"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 Manage Profile </a:t>
            </a:r>
            <a:endParaRPr lang="en-US" sz="1750" dirty="0"/>
          </a:p>
        </p:txBody>
      </p:sp>
      <p:pic>
        <p:nvPicPr>
          <p:cNvPr id="8" name="Image 2" descr="preencoded.png"/>
          <p:cNvPicPr>
            <a:picLocks noChangeAspect="1"/>
          </p:cNvPicPr>
          <p:nvPr/>
        </p:nvPicPr>
        <p:blipFill>
          <a:blip r:embed="rId5"/>
          <a:stretch>
            <a:fillRect/>
          </a:stretch>
        </p:blipFill>
        <p:spPr>
          <a:xfrm>
            <a:off x="9873496" y="3017758"/>
            <a:ext cx="3978116" cy="3810000"/>
          </a:xfrm>
          <a:prstGeom prst="rect">
            <a:avLst/>
          </a:prstGeom>
        </p:spPr>
      </p:pic>
      <p:sp>
        <p:nvSpPr>
          <p:cNvPr id="9" name="Rectangle 8"/>
          <p:cNvSpPr/>
          <p:nvPr/>
        </p:nvSpPr>
        <p:spPr>
          <a:xfrm>
            <a:off x="0" y="7728857"/>
            <a:ext cx="14630400" cy="5007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88100"/>
            <a:ext cx="7297579"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System Sequence Diagrams</a:t>
            </a:r>
            <a:endParaRPr lang="en-US" sz="4450" dirty="0"/>
          </a:p>
        </p:txBody>
      </p:sp>
      <p:sp>
        <p:nvSpPr>
          <p:cNvPr id="3" name="Text 1"/>
          <p:cNvSpPr/>
          <p:nvPr/>
        </p:nvSpPr>
        <p:spPr>
          <a:xfrm>
            <a:off x="793790" y="2241113"/>
            <a:ext cx="3979545"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 View Notifications</a:t>
            </a:r>
            <a:endParaRPr lang="en-US" sz="1750" dirty="0"/>
          </a:p>
        </p:txBody>
      </p:sp>
      <p:pic>
        <p:nvPicPr>
          <p:cNvPr id="4" name="Image 0" descr="preencoded.png"/>
          <p:cNvPicPr>
            <a:picLocks noChangeAspect="1"/>
          </p:cNvPicPr>
          <p:nvPr/>
        </p:nvPicPr>
        <p:blipFill>
          <a:blip r:embed="rId3"/>
          <a:stretch>
            <a:fillRect/>
          </a:stretch>
        </p:blipFill>
        <p:spPr>
          <a:xfrm>
            <a:off x="793790" y="2859167"/>
            <a:ext cx="3200757" cy="2884170"/>
          </a:xfrm>
          <a:prstGeom prst="rect">
            <a:avLst/>
          </a:prstGeom>
        </p:spPr>
      </p:pic>
      <p:sp>
        <p:nvSpPr>
          <p:cNvPr id="5" name="Text 2"/>
          <p:cNvSpPr/>
          <p:nvPr/>
        </p:nvSpPr>
        <p:spPr>
          <a:xfrm>
            <a:off x="5334357" y="2241113"/>
            <a:ext cx="3978116"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 Accept/Decline Meeting</a:t>
            </a:r>
            <a:endParaRPr lang="en-US" sz="1750" dirty="0"/>
          </a:p>
        </p:txBody>
      </p:sp>
      <p:pic>
        <p:nvPicPr>
          <p:cNvPr id="6" name="Image 1" descr="preencoded.png"/>
          <p:cNvPicPr>
            <a:picLocks noChangeAspect="1"/>
          </p:cNvPicPr>
          <p:nvPr/>
        </p:nvPicPr>
        <p:blipFill>
          <a:blip r:embed="rId4"/>
          <a:stretch>
            <a:fillRect/>
          </a:stretch>
        </p:blipFill>
        <p:spPr>
          <a:xfrm>
            <a:off x="5334357" y="2859167"/>
            <a:ext cx="3978116" cy="3984427"/>
          </a:xfrm>
          <a:prstGeom prst="rect">
            <a:avLst/>
          </a:prstGeom>
        </p:spPr>
      </p:pic>
      <p:sp>
        <p:nvSpPr>
          <p:cNvPr id="7" name="Text 3"/>
          <p:cNvSpPr/>
          <p:nvPr/>
        </p:nvSpPr>
        <p:spPr>
          <a:xfrm>
            <a:off x="9873496" y="2241113"/>
            <a:ext cx="3978116" cy="362903"/>
          </a:xfrm>
          <a:prstGeom prst="rect">
            <a:avLst/>
          </a:prstGeom>
          <a:noFill/>
          <a:ln/>
        </p:spPr>
        <p:txBody>
          <a:bodyPr wrap="non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 Submit Task</a:t>
            </a:r>
            <a:endParaRPr lang="en-US" sz="1750" dirty="0"/>
          </a:p>
        </p:txBody>
      </p:sp>
      <p:pic>
        <p:nvPicPr>
          <p:cNvPr id="8" name="Image 2" descr="preencoded.png"/>
          <p:cNvPicPr>
            <a:picLocks noChangeAspect="1"/>
          </p:cNvPicPr>
          <p:nvPr/>
        </p:nvPicPr>
        <p:blipFill>
          <a:blip r:embed="rId5"/>
          <a:stretch>
            <a:fillRect/>
          </a:stretch>
        </p:blipFill>
        <p:spPr>
          <a:xfrm>
            <a:off x="9873496" y="2859167"/>
            <a:ext cx="3978116" cy="4127063"/>
          </a:xfrm>
          <a:prstGeom prst="rect">
            <a:avLst/>
          </a:prstGeom>
        </p:spPr>
      </p:pic>
      <p:sp>
        <p:nvSpPr>
          <p:cNvPr id="9" name="Rectangle 8"/>
          <p:cNvSpPr/>
          <p:nvPr/>
        </p:nvSpPr>
        <p:spPr>
          <a:xfrm>
            <a:off x="0" y="7728857"/>
            <a:ext cx="14630400" cy="50074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TotalTime>
  <Words>421</Words>
  <Application>Microsoft Office PowerPoint</Application>
  <PresentationFormat>Custom</PresentationFormat>
  <Paragraphs>92</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Outfit Extra Bold</vt:lpstr>
      <vt:lpstr>Arial</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DELL</cp:lastModifiedBy>
  <cp:revision>10</cp:revision>
  <dcterms:created xsi:type="dcterms:W3CDTF">2024-11-26T08:35:37Z</dcterms:created>
  <dcterms:modified xsi:type="dcterms:W3CDTF">2024-11-26T13:53:39Z</dcterms:modified>
</cp:coreProperties>
</file>